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6"/>
  </p:notesMasterIdLst>
  <p:sldIdLst>
    <p:sldId id="256" r:id="rId2"/>
    <p:sldId id="257" r:id="rId3"/>
    <p:sldId id="258" r:id="rId4"/>
    <p:sldId id="272" r:id="rId5"/>
    <p:sldId id="273" r:id="rId6"/>
    <p:sldId id="287" r:id="rId7"/>
    <p:sldId id="260" r:id="rId8"/>
    <p:sldId id="261" r:id="rId9"/>
    <p:sldId id="275" r:id="rId10"/>
    <p:sldId id="274" r:id="rId11"/>
    <p:sldId id="264" r:id="rId12"/>
    <p:sldId id="265" r:id="rId13"/>
    <p:sldId id="266" r:id="rId14"/>
    <p:sldId id="267" r:id="rId15"/>
    <p:sldId id="283" r:id="rId16"/>
    <p:sldId id="268" r:id="rId17"/>
    <p:sldId id="278" r:id="rId18"/>
    <p:sldId id="281" r:id="rId19"/>
    <p:sldId id="284" r:id="rId20"/>
    <p:sldId id="285" r:id="rId21"/>
    <p:sldId id="286" r:id="rId22"/>
    <p:sldId id="280" r:id="rId23"/>
    <p:sldId id="282" r:id="rId24"/>
    <p:sldId id="277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11" autoAdjust="0"/>
    <p:restoredTop sz="80000" autoAdjust="0"/>
  </p:normalViewPr>
  <p:slideViewPr>
    <p:cSldViewPr>
      <p:cViewPr>
        <p:scale>
          <a:sx n="95" d="100"/>
          <a:sy n="95" d="100"/>
        </p:scale>
        <p:origin x="-1432" y="-1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tags" Target="tags/tag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08AD4-4527-421F-B6F7-782C1C339D05}" type="datetimeFigureOut">
              <a:rPr lang="en-US" smtClean="0"/>
              <a:pPr/>
              <a:t>8/10/16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19E8-AB0A-47DD-B44E-CBCE2EE142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A219E8-AB0A-47DD-B44E-CBCE2EE142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73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7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8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2974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Business Data Analysis to Improve Customer Service</a:t>
            </a:r>
            <a:endParaRPr lang="en-US" dirty="0"/>
          </a:p>
        </p:txBody>
      </p:sp>
      <p:pic>
        <p:nvPicPr>
          <p:cNvPr id="9" name="Picture 8" descr="HBKS_Logo_(R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791200" y="6136944"/>
            <a:ext cx="1487720" cy="604386"/>
          </a:xfrm>
          <a:prstGeom prst="rect">
            <a:avLst/>
          </a:prstGeom>
        </p:spPr>
      </p:pic>
      <p:pic>
        <p:nvPicPr>
          <p:cNvPr id="10" name="Picture 9" descr="HBKCPAs_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14212" y="6273517"/>
            <a:ext cx="1272588" cy="339768"/>
          </a:xfrm>
          <a:prstGeom prst="rect">
            <a:avLst/>
          </a:prstGeom>
        </p:spPr>
      </p:pic>
      <p:pic>
        <p:nvPicPr>
          <p:cNvPr id="7" name="Picture 6" descr="BusSym Logo w line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98720" y="139002"/>
            <a:ext cx="4546560" cy="16956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4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8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89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About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1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6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7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23EF1-51F1-4842-B5D7-27A01A01DB2D}" type="datetimeFigureOut">
              <a:rPr lang="en-US" smtClean="0"/>
              <a:t>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FAC54-1950-8943-98DC-80EF9EA22E0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reemas-presentation-bkg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BusSym Logo w line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399493" y="6030206"/>
            <a:ext cx="2020413" cy="753534"/>
          </a:xfrm>
          <a:prstGeom prst="rect">
            <a:avLst/>
          </a:prstGeom>
        </p:spPr>
      </p:pic>
      <p:pic>
        <p:nvPicPr>
          <p:cNvPr id="9" name="Picture 8" descr="HBKS_Logo_(R)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791200" y="6136944"/>
            <a:ext cx="1487720" cy="604386"/>
          </a:xfrm>
          <a:prstGeom prst="rect">
            <a:avLst/>
          </a:prstGeom>
        </p:spPr>
      </p:pic>
      <p:pic>
        <p:nvPicPr>
          <p:cNvPr id="10" name="Picture 9" descr="HBKCPAs_Logo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414212" y="6273517"/>
            <a:ext cx="1272588" cy="33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81000" y="-14706"/>
            <a:ext cx="9906000" cy="58059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447800"/>
            <a:ext cx="8229600" cy="2971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Raleway"/>
                <a:cs typeface="Raleway"/>
              </a:rPr>
              <a:t>Data Analysis To Fuel Your Business’s Growth</a:t>
            </a:r>
            <a:endParaRPr lang="en-US" sz="4800" dirty="0">
              <a:latin typeface="Raleway"/>
              <a:cs typeface="Raleway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What is your customer saying?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aleway"/>
                <a:cs typeface="Raleway"/>
              </a:rPr>
              <a:t>Review </a:t>
            </a:r>
            <a:r>
              <a:rPr lang="en-US" dirty="0" smtClean="0">
                <a:latin typeface="Raleway"/>
                <a:cs typeface="Raleway"/>
              </a:rPr>
              <a:t>sites</a:t>
            </a:r>
          </a:p>
          <a:p>
            <a:pPr lvl="1"/>
            <a:r>
              <a:rPr lang="en-US" dirty="0" err="1" smtClean="0">
                <a:latin typeface="Raleway"/>
                <a:cs typeface="Raleway"/>
              </a:rPr>
              <a:t>Trustpilot</a:t>
            </a:r>
            <a:r>
              <a:rPr lang="en-US" dirty="0" smtClean="0">
                <a:latin typeface="Raleway"/>
                <a:cs typeface="Raleway"/>
              </a:rPr>
              <a:t>, Google Reviews, Yelp, </a:t>
            </a:r>
            <a:r>
              <a:rPr lang="en-US" dirty="0" err="1" smtClean="0">
                <a:latin typeface="Raleway"/>
                <a:cs typeface="Raleway"/>
              </a:rPr>
              <a:t>etc</a:t>
            </a:r>
            <a:endParaRPr lang="en-US" dirty="0">
              <a:latin typeface="Raleway"/>
              <a:cs typeface="Raleway"/>
            </a:endParaRPr>
          </a:p>
        </p:txBody>
      </p:sp>
      <p:pic>
        <p:nvPicPr>
          <p:cNvPr id="3" name="Picture 2" descr="trustpilo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297"/>
          <a:stretch/>
        </p:blipFill>
        <p:spPr>
          <a:xfrm>
            <a:off x="0" y="2895601"/>
            <a:ext cx="9144000" cy="30800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79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Are you where your customer is?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aleway"/>
                <a:cs typeface="Raleway"/>
              </a:rPr>
              <a:t>Automated Social Media Monitoring</a:t>
            </a:r>
            <a:endParaRPr lang="en-US" dirty="0" smtClean="0">
              <a:latin typeface="Raleway"/>
              <a:cs typeface="Raleway"/>
            </a:endParaRPr>
          </a:p>
          <a:p>
            <a:pPr lvl="1"/>
            <a:r>
              <a:rPr lang="en-US" dirty="0" err="1" smtClean="0">
                <a:latin typeface="Raleway"/>
                <a:cs typeface="Raleway"/>
              </a:rPr>
              <a:t>Hootsuite</a:t>
            </a:r>
            <a:r>
              <a:rPr lang="en-US" dirty="0" smtClean="0">
                <a:latin typeface="Raleway"/>
                <a:cs typeface="Raleway"/>
              </a:rPr>
              <a:t>, </a:t>
            </a:r>
            <a:r>
              <a:rPr lang="en-US" dirty="0" err="1" smtClean="0">
                <a:latin typeface="Raleway"/>
                <a:cs typeface="Raleway"/>
              </a:rPr>
              <a:t>Hubspot</a:t>
            </a:r>
            <a:r>
              <a:rPr lang="en-US" dirty="0" smtClean="0">
                <a:latin typeface="Raleway"/>
                <a:cs typeface="Raleway"/>
              </a:rPr>
              <a:t>, </a:t>
            </a:r>
            <a:r>
              <a:rPr lang="en-US" dirty="0" err="1" smtClean="0">
                <a:latin typeface="Raleway"/>
                <a:cs typeface="Raleway"/>
              </a:rPr>
              <a:t>etc</a:t>
            </a:r>
            <a:endParaRPr lang="en-US" b="1" dirty="0" smtClean="0">
              <a:latin typeface="Raleway"/>
              <a:cs typeface="Raleway"/>
            </a:endParaRPr>
          </a:p>
          <a:p>
            <a:pPr marL="914400" lvl="2" indent="0">
              <a:buNone/>
            </a:pPr>
            <a:endParaRPr lang="en-US" dirty="0">
              <a:latin typeface="Raleway"/>
              <a:cs typeface="Raleway"/>
            </a:endParaRPr>
          </a:p>
        </p:txBody>
      </p:sp>
      <p:pic>
        <p:nvPicPr>
          <p:cNvPr id="3" name="Picture 2" descr="social monitor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8"/>
          <a:stretch/>
        </p:blipFill>
        <p:spPr>
          <a:xfrm>
            <a:off x="0" y="2743200"/>
            <a:ext cx="9144000" cy="32057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278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"/>
                <a:cs typeface="Raleway"/>
              </a:rPr>
              <a:t>Point of Sale Data</a:t>
            </a:r>
            <a:endParaRPr lang="en-US" dirty="0">
              <a:latin typeface="Raleway"/>
              <a:cs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724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Inventory Data Analysis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en-US" dirty="0" smtClean="0">
                <a:latin typeface="Raleway"/>
                <a:cs typeface="Raleway"/>
              </a:rPr>
              <a:t>Pizza Crust Option</a:t>
            </a:r>
          </a:p>
          <a:p>
            <a:pPr lvl="1"/>
            <a:r>
              <a:rPr lang="en-US" dirty="0" smtClean="0">
                <a:latin typeface="Raleway"/>
                <a:cs typeface="Raleway"/>
              </a:rPr>
              <a:t>3% or lower purchase rate, and it’s eliminated</a:t>
            </a:r>
          </a:p>
          <a:p>
            <a:pPr lvl="1"/>
            <a:endParaRPr lang="en-US" dirty="0">
              <a:latin typeface="Raleway"/>
              <a:cs typeface="Raleway"/>
            </a:endParaRPr>
          </a:p>
          <a:p>
            <a:pPr lvl="1"/>
            <a:r>
              <a:rPr lang="en-US" dirty="0" smtClean="0">
                <a:latin typeface="Raleway"/>
                <a:cs typeface="Raleway"/>
              </a:rPr>
              <a:t>Streamlines the business and cuts costs</a:t>
            </a:r>
          </a:p>
        </p:txBody>
      </p:sp>
      <p:pic>
        <p:nvPicPr>
          <p:cNvPr id="3" name="Picture 2" descr="jets scree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8" t="11922" b="818"/>
          <a:stretch/>
        </p:blipFill>
        <p:spPr>
          <a:xfrm>
            <a:off x="5694947" y="1219200"/>
            <a:ext cx="3449052" cy="47056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098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Customer Data Analysis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r>
              <a:rPr lang="en-US" dirty="0" err="1" smtClean="0">
                <a:latin typeface="Raleway"/>
                <a:cs typeface="Raleway"/>
              </a:rPr>
              <a:t>Heatmap</a:t>
            </a:r>
            <a:r>
              <a:rPr lang="en-US" dirty="0" smtClean="0">
                <a:latin typeface="Raleway"/>
                <a:cs typeface="Raleway"/>
              </a:rPr>
              <a:t> of all your customers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Where are they located?</a:t>
            </a:r>
          </a:p>
          <a:p>
            <a:endParaRPr lang="en-US" dirty="0" smtClean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How much do they spend?</a:t>
            </a:r>
            <a:endParaRPr lang="en-US" dirty="0">
              <a:latin typeface="Raleway"/>
              <a:cs typeface="Raleway"/>
            </a:endParaRPr>
          </a:p>
        </p:txBody>
      </p:sp>
      <p:pic>
        <p:nvPicPr>
          <p:cNvPr id="3" name="Picture 2" descr="heat map map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2" t="1531" r="23230" b="9020"/>
          <a:stretch/>
        </p:blipFill>
        <p:spPr>
          <a:xfrm>
            <a:off x="-1" y="1149684"/>
            <a:ext cx="3368843" cy="4839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420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"/>
                <a:cs typeface="Raleway"/>
              </a:rPr>
              <a:t>Internal Processes</a:t>
            </a:r>
            <a:endParaRPr lang="en-US" dirty="0">
              <a:latin typeface="Raleway"/>
              <a:cs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816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Employee Efficiency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Raleway"/>
                <a:cs typeface="Raleway"/>
              </a:rPr>
              <a:t>How are your employee resources being used?</a:t>
            </a:r>
          </a:p>
          <a:p>
            <a:pPr lvl="1"/>
            <a:r>
              <a:rPr lang="en-US" dirty="0" smtClean="0">
                <a:latin typeface="Raleway"/>
                <a:cs typeface="Raleway"/>
              </a:rPr>
              <a:t>Harvest</a:t>
            </a:r>
          </a:p>
        </p:txBody>
      </p:sp>
      <p:pic>
        <p:nvPicPr>
          <p:cNvPr id="4" name="Picture 3" descr="Screen Shot 2016-08-10 at 4.37.59 P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0" b="28886"/>
          <a:stretch/>
        </p:blipFill>
        <p:spPr>
          <a:xfrm>
            <a:off x="0" y="3114841"/>
            <a:ext cx="9144000" cy="28742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83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Customer Intelligence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419600" cy="4267200"/>
          </a:xfrm>
        </p:spPr>
        <p:txBody>
          <a:bodyPr/>
          <a:lstStyle/>
          <a:p>
            <a:r>
              <a:rPr lang="en-US" dirty="0" smtClean="0">
                <a:latin typeface="Raleway"/>
                <a:cs typeface="Raleway"/>
              </a:rPr>
              <a:t>By having customer data, you’re able to make informed decisions on how best to serve them</a:t>
            </a:r>
          </a:p>
          <a:p>
            <a:pPr lvl="1"/>
            <a:r>
              <a:rPr lang="en-US" dirty="0" err="1" smtClean="0">
                <a:latin typeface="Raleway"/>
                <a:cs typeface="Raleway"/>
              </a:rPr>
              <a:t>Salesforce</a:t>
            </a:r>
            <a:endParaRPr lang="en-US" dirty="0" smtClean="0">
              <a:latin typeface="Raleway"/>
              <a:cs typeface="Raleway"/>
            </a:endParaRPr>
          </a:p>
        </p:txBody>
      </p:sp>
      <p:pic>
        <p:nvPicPr>
          <p:cNvPr id="3" name="Picture 2" descr="salesforce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2" r="20398" b="1101"/>
          <a:stretch/>
        </p:blipFill>
        <p:spPr>
          <a:xfrm>
            <a:off x="5022558" y="1163052"/>
            <a:ext cx="4121442" cy="4799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580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"/>
                <a:cs typeface="Raleway"/>
              </a:rPr>
              <a:t>Examples</a:t>
            </a:r>
            <a:endParaRPr lang="en-US" dirty="0">
              <a:latin typeface="Raleway"/>
              <a:cs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88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Customer Behavior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Raleway"/>
                <a:cs typeface="Raleway"/>
              </a:rPr>
              <a:t>Analyzed customer </a:t>
            </a:r>
            <a:r>
              <a:rPr lang="en-US" dirty="0" err="1" smtClean="0">
                <a:latin typeface="Raleway"/>
                <a:cs typeface="Raleway"/>
              </a:rPr>
              <a:t>heatmap</a:t>
            </a:r>
            <a:r>
              <a:rPr lang="en-US" dirty="0" smtClean="0">
                <a:latin typeface="Raleway"/>
                <a:cs typeface="Raleway"/>
              </a:rPr>
              <a:t> behavior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Made changes to the website to address customer needs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Saw immediate increase in conversions</a:t>
            </a:r>
            <a:endParaRPr lang="en-US" dirty="0" smtClean="0">
              <a:latin typeface="Raleway"/>
              <a:cs typeface="Raleway"/>
            </a:endParaRPr>
          </a:p>
        </p:txBody>
      </p:sp>
      <p:pic>
        <p:nvPicPr>
          <p:cNvPr id="3" name="Picture 2" descr="stickboy heatmap 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2" b="29532"/>
          <a:stretch/>
        </p:blipFill>
        <p:spPr>
          <a:xfrm>
            <a:off x="4495800" y="1143000"/>
            <a:ext cx="4648200" cy="4832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010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Raleway"/>
                <a:cs typeface="Raleway"/>
              </a:rPr>
              <a:t>About Me</a:t>
            </a:r>
            <a:endParaRPr lang="en-US" dirty="0">
              <a:solidFill>
                <a:schemeClr val="bg1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86200" y="1600201"/>
            <a:ext cx="4800600" cy="4191000"/>
          </a:xfrm>
        </p:spPr>
        <p:txBody>
          <a:bodyPr/>
          <a:lstStyle/>
          <a:p>
            <a:r>
              <a:rPr lang="en-US" dirty="0" smtClean="0">
                <a:latin typeface="Raleway"/>
                <a:cs typeface="Raleway"/>
              </a:rPr>
              <a:t>Moved </a:t>
            </a:r>
            <a:r>
              <a:rPr lang="en-US" dirty="0">
                <a:latin typeface="Raleway"/>
                <a:cs typeface="Raleway"/>
              </a:rPr>
              <a:t>here in 2006 after graduating from New York </a:t>
            </a:r>
            <a:r>
              <a:rPr lang="en-US" dirty="0" smtClean="0">
                <a:latin typeface="Raleway"/>
                <a:cs typeface="Raleway"/>
              </a:rPr>
              <a:t>University</a:t>
            </a:r>
          </a:p>
          <a:p>
            <a:pPr marL="0" indent="0">
              <a:buNone/>
            </a:pPr>
            <a:endParaRPr lang="en-US" dirty="0">
              <a:latin typeface="Raleway"/>
              <a:cs typeface="Raleway"/>
            </a:endParaRPr>
          </a:p>
          <a:p>
            <a:r>
              <a:rPr lang="en-US" dirty="0">
                <a:latin typeface="Raleway"/>
                <a:cs typeface="Raleway"/>
              </a:rPr>
              <a:t>Love exploring new cultures - been to over 30 countries with my husband</a:t>
            </a:r>
          </a:p>
        </p:txBody>
      </p:sp>
      <p:pic>
        <p:nvPicPr>
          <p:cNvPr id="5" name="Picture 4" descr="IMG_662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2" t="807" r="22181" b="2132"/>
          <a:stretch/>
        </p:blipFill>
        <p:spPr>
          <a:xfrm>
            <a:off x="1" y="1136316"/>
            <a:ext cx="3863474" cy="482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Intelligent Remarketing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343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Raleway"/>
                <a:cs typeface="Raleway"/>
              </a:rPr>
              <a:t>Digested customer data for reviews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Automated follow ups to best-performing customers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Positive reviews increased dramatically</a:t>
            </a:r>
            <a:endParaRPr lang="en-US" dirty="0" smtClean="0">
              <a:latin typeface="Raleway"/>
              <a:cs typeface="Raleway"/>
            </a:endParaRPr>
          </a:p>
        </p:txBody>
      </p:sp>
      <p:pic>
        <p:nvPicPr>
          <p:cNvPr id="5" name="Picture 4" descr="Screen Shot 2016-08-10 at 4.49.09 P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" b="28616"/>
          <a:stretch/>
        </p:blipFill>
        <p:spPr>
          <a:xfrm>
            <a:off x="4827120" y="1163052"/>
            <a:ext cx="4282122" cy="4799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87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Process Automation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Raleway"/>
                <a:cs typeface="Raleway"/>
              </a:rPr>
              <a:t>Looked at employee hours data across multiple departments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Saw which tasks were taking the most time in the company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Automated tasks, increasing employee efficiency and customer satisfaction</a:t>
            </a:r>
            <a:endParaRPr lang="en-US" dirty="0" smtClean="0">
              <a:latin typeface="Raleway"/>
              <a:cs typeface="Raleway"/>
            </a:endParaRPr>
          </a:p>
        </p:txBody>
      </p:sp>
      <p:pic>
        <p:nvPicPr>
          <p:cNvPr id="4" name="Picture 3" descr="process automatio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1507" r="6279" b="355"/>
          <a:stretch/>
        </p:blipFill>
        <p:spPr>
          <a:xfrm>
            <a:off x="4491789" y="1189788"/>
            <a:ext cx="4652211" cy="47858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230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Make sure you remember: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Raleway Heavy"/>
                <a:cs typeface="Raleway Heavy"/>
              </a:rPr>
              <a:t>StickboyCreative.com</a:t>
            </a:r>
            <a:r>
              <a:rPr lang="en-US" sz="3600" dirty="0" smtClean="0">
                <a:latin typeface="Raleway Heavy"/>
                <a:cs typeface="Raleway Heavy"/>
              </a:rPr>
              <a:t>/symposium</a:t>
            </a:r>
          </a:p>
          <a:p>
            <a:pPr marL="0" indent="0">
              <a:buNone/>
            </a:pPr>
            <a:endParaRPr lang="en-US" dirty="0"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en-US" dirty="0" smtClean="0">
                <a:latin typeface="Raleway"/>
                <a:cs typeface="Raleway"/>
              </a:rPr>
              <a:t>This </a:t>
            </a:r>
            <a:r>
              <a:rPr lang="en-US" dirty="0" smtClean="0">
                <a:latin typeface="Raleway"/>
                <a:cs typeface="Raleway"/>
              </a:rPr>
              <a:t>Presentation</a:t>
            </a:r>
            <a:endParaRPr lang="en-US" dirty="0" smtClean="0">
              <a:latin typeface="Raleway"/>
              <a:cs typeface="Raleway"/>
            </a:endParaRPr>
          </a:p>
          <a:p>
            <a:pPr marL="0" indent="0">
              <a:buNone/>
            </a:pPr>
            <a:endParaRPr lang="en-US" dirty="0"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en-US" dirty="0" smtClean="0">
                <a:latin typeface="Raleway"/>
                <a:cs typeface="Raleway"/>
              </a:rPr>
              <a:t>Links to </a:t>
            </a:r>
            <a:r>
              <a:rPr lang="en-US" dirty="0" smtClean="0">
                <a:latin typeface="Raleway"/>
                <a:cs typeface="Raleway"/>
              </a:rPr>
              <a:t>the </a:t>
            </a:r>
            <a:r>
              <a:rPr lang="en-US" dirty="0" smtClean="0">
                <a:latin typeface="Raleway"/>
                <a:cs typeface="Raleway"/>
              </a:rPr>
              <a:t>tools </a:t>
            </a:r>
            <a:r>
              <a:rPr lang="en-US" dirty="0" smtClean="0">
                <a:latin typeface="Raleway"/>
                <a:cs typeface="Raleway"/>
              </a:rPr>
              <a:t>we covered today</a:t>
            </a:r>
            <a:endParaRPr lang="en-US" dirty="0">
              <a:latin typeface="Raleway"/>
              <a:cs typeface="Ralewa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06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To Sum Up</a:t>
            </a:r>
            <a:r>
              <a:rPr lang="is-IS" dirty="0" smtClean="0">
                <a:solidFill>
                  <a:srgbClr val="FFFFFF"/>
                </a:solidFill>
                <a:latin typeface="Raleway"/>
                <a:cs typeface="Raleway"/>
              </a:rPr>
              <a:t>…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79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Raleway"/>
                <a:cs typeface="Raleway"/>
              </a:rPr>
              <a:t>Business data analysis can be the key that unlocks massive growth in your company.</a:t>
            </a:r>
          </a:p>
          <a:p>
            <a:endParaRPr lang="en-US" b="1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It can also hel</a:t>
            </a:r>
            <a:r>
              <a:rPr lang="en-US" dirty="0" smtClean="0">
                <a:latin typeface="Raleway"/>
                <a:cs typeface="Raleway"/>
              </a:rPr>
              <a:t>p you connect with your customers and provide them with better service</a:t>
            </a:r>
            <a:endParaRPr lang="en-US" dirty="0" smtClean="0">
              <a:latin typeface="Raleway"/>
              <a:cs typeface="Raleway"/>
            </a:endParaRPr>
          </a:p>
          <a:p>
            <a:endParaRPr lang="en-US" b="1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Understanding the data can help you steer your business in the right direction.</a:t>
            </a:r>
            <a:endParaRPr lang="en-US" dirty="0">
              <a:latin typeface="Raleway"/>
              <a:cs typeface="Ralewa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24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aleway"/>
                <a:cs typeface="Raleway"/>
              </a:rPr>
              <a:t>Thanks!</a:t>
            </a:r>
            <a:endParaRPr lang="en-US" dirty="0">
              <a:latin typeface="Raleway"/>
              <a:cs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670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Experience in Business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Raleway"/>
                <a:cs typeface="Raleway"/>
              </a:rPr>
              <a:t>Left job as an art director to start </a:t>
            </a:r>
            <a:r>
              <a:rPr lang="en-US" dirty="0" err="1">
                <a:latin typeface="Raleway"/>
                <a:cs typeface="Raleway"/>
              </a:rPr>
              <a:t>Stickboy</a:t>
            </a:r>
            <a:r>
              <a:rPr lang="en-US" dirty="0">
                <a:latin typeface="Raleway"/>
                <a:cs typeface="Raleway"/>
              </a:rPr>
              <a:t> Creative in 2007 during the housing </a:t>
            </a:r>
            <a:r>
              <a:rPr lang="en-US" dirty="0" smtClean="0">
                <a:latin typeface="Raleway"/>
                <a:cs typeface="Raleway"/>
              </a:rPr>
              <a:t>crash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In addition to growing </a:t>
            </a:r>
            <a:r>
              <a:rPr lang="en-US" dirty="0" err="1" smtClean="0">
                <a:latin typeface="Raleway"/>
                <a:cs typeface="Raleway"/>
              </a:rPr>
              <a:t>Stickboy</a:t>
            </a:r>
            <a:r>
              <a:rPr lang="en-US" dirty="0" smtClean="0">
                <a:latin typeface="Raleway"/>
                <a:cs typeface="Raleway"/>
              </a:rPr>
              <a:t>, built and sold an online data company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Also a t</a:t>
            </a:r>
            <a:r>
              <a:rPr lang="en-US" dirty="0" smtClean="0">
                <a:latin typeface="Raleway"/>
                <a:cs typeface="Raleway"/>
              </a:rPr>
              <a:t>echnology </a:t>
            </a:r>
            <a:r>
              <a:rPr lang="en-US" dirty="0">
                <a:latin typeface="Raleway"/>
                <a:cs typeface="Raleway"/>
              </a:rPr>
              <a:t>advisor </a:t>
            </a:r>
            <a:r>
              <a:rPr lang="en-US" dirty="0" smtClean="0">
                <a:latin typeface="Raleway"/>
                <a:cs typeface="Raleway"/>
              </a:rPr>
              <a:t>to national and local businesses</a:t>
            </a:r>
            <a:endParaRPr lang="en-US" dirty="0">
              <a:latin typeface="Raleway"/>
              <a:cs typeface="Ralewa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007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If You Only Remember One Thing</a:t>
            </a:r>
            <a:r>
              <a:rPr lang="is-IS" dirty="0" smtClean="0">
                <a:solidFill>
                  <a:srgbClr val="FFFFFF"/>
                </a:solidFill>
                <a:latin typeface="Raleway"/>
                <a:cs typeface="Raleway"/>
              </a:rPr>
              <a:t>….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err="1" smtClean="0">
                <a:latin typeface="Raleway Heavy"/>
                <a:cs typeface="Raleway Heavy"/>
              </a:rPr>
              <a:t>StickboyCreative.com</a:t>
            </a:r>
            <a:r>
              <a:rPr lang="en-US" sz="3600" dirty="0" smtClean="0">
                <a:latin typeface="Raleway Heavy"/>
                <a:cs typeface="Raleway Heavy"/>
              </a:rPr>
              <a:t>/symposium</a:t>
            </a:r>
          </a:p>
          <a:p>
            <a:pPr marL="0" indent="0">
              <a:buNone/>
            </a:pPr>
            <a:endParaRPr lang="en-US" dirty="0"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en-US" dirty="0" smtClean="0">
                <a:latin typeface="Raleway"/>
                <a:cs typeface="Raleway"/>
              </a:rPr>
              <a:t>This </a:t>
            </a:r>
            <a:r>
              <a:rPr lang="en-US" dirty="0" smtClean="0">
                <a:latin typeface="Raleway"/>
                <a:cs typeface="Raleway"/>
              </a:rPr>
              <a:t>Presentation</a:t>
            </a:r>
            <a:endParaRPr lang="en-US" dirty="0" smtClean="0">
              <a:latin typeface="Raleway"/>
              <a:cs typeface="Raleway"/>
            </a:endParaRPr>
          </a:p>
          <a:p>
            <a:pPr marL="0" indent="0">
              <a:buNone/>
            </a:pPr>
            <a:endParaRPr lang="en-US" dirty="0">
              <a:latin typeface="Raleway"/>
              <a:cs typeface="Raleway"/>
            </a:endParaRPr>
          </a:p>
          <a:p>
            <a:pPr marL="0" indent="0">
              <a:buNone/>
            </a:pPr>
            <a:r>
              <a:rPr lang="en-US" dirty="0" smtClean="0">
                <a:latin typeface="Raleway"/>
                <a:cs typeface="Raleway"/>
              </a:rPr>
              <a:t>Links to </a:t>
            </a:r>
            <a:r>
              <a:rPr lang="en-US" dirty="0" smtClean="0">
                <a:latin typeface="Raleway"/>
                <a:cs typeface="Raleway"/>
              </a:rPr>
              <a:t>the </a:t>
            </a:r>
            <a:r>
              <a:rPr lang="en-US" dirty="0" smtClean="0">
                <a:latin typeface="Raleway"/>
                <a:cs typeface="Raleway"/>
              </a:rPr>
              <a:t>tools we’ll be covering today</a:t>
            </a:r>
            <a:endParaRPr lang="en-US" dirty="0">
              <a:latin typeface="Raleway"/>
              <a:cs typeface="Ralewa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250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Before we get started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199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latin typeface="Raleway"/>
                <a:cs typeface="Raleway"/>
              </a:rPr>
              <a:t>Don’t you wish </a:t>
            </a:r>
            <a:r>
              <a:rPr lang="en-US" dirty="0" smtClean="0">
                <a:latin typeface="Raleway"/>
                <a:cs typeface="Raleway"/>
              </a:rPr>
              <a:t>you could know more about how your business is running?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The </a:t>
            </a:r>
            <a:r>
              <a:rPr lang="en-US" b="1" dirty="0" smtClean="0">
                <a:latin typeface="Raleway"/>
                <a:cs typeface="Raleway"/>
              </a:rPr>
              <a:t>data you need is everywhere </a:t>
            </a:r>
            <a:r>
              <a:rPr lang="en-US" dirty="0" smtClean="0">
                <a:latin typeface="Raleway"/>
                <a:cs typeface="Raleway"/>
              </a:rPr>
              <a:t>and available</a:t>
            </a:r>
          </a:p>
          <a:p>
            <a:endParaRPr lang="en-US" dirty="0">
              <a:latin typeface="Raleway"/>
              <a:cs typeface="Raleway"/>
            </a:endParaRPr>
          </a:p>
          <a:p>
            <a:r>
              <a:rPr lang="en-US" dirty="0" smtClean="0">
                <a:latin typeface="Raleway"/>
                <a:cs typeface="Raleway"/>
              </a:rPr>
              <a:t>Businesses like yours can use these tools and techniques to see </a:t>
            </a:r>
            <a:r>
              <a:rPr lang="en-US" b="1" dirty="0" smtClean="0">
                <a:latin typeface="Raleway"/>
                <a:cs typeface="Raleway"/>
              </a:rPr>
              <a:t>amazing growth</a:t>
            </a:r>
            <a:endParaRPr lang="en-US" b="1" dirty="0">
              <a:latin typeface="Raleway"/>
              <a:cs typeface="Ralewa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30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Visualizing Business Data Analysis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pic>
        <p:nvPicPr>
          <p:cNvPr id="7" name="Content Placeholder 6" descr="reemas-presentation-graph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b="-687"/>
          <a:stretch/>
        </p:blipFill>
        <p:spPr>
          <a:xfrm>
            <a:off x="1365733" y="1235242"/>
            <a:ext cx="6412534" cy="470835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581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Raleway"/>
                <a:cs typeface="Raleway"/>
              </a:rPr>
              <a:t>Online </a:t>
            </a:r>
            <a:r>
              <a:rPr lang="en-US" sz="5400" dirty="0" smtClean="0">
                <a:latin typeface="Raleway"/>
                <a:cs typeface="Raleway"/>
              </a:rPr>
              <a:t>Customer Behavior</a:t>
            </a:r>
            <a:endParaRPr lang="en-US" sz="5400" dirty="0">
              <a:latin typeface="Raleway"/>
              <a:cs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3810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27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Where are your customers going?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Raleway"/>
                <a:cs typeface="Raleway"/>
              </a:rPr>
              <a:t>Analytics and visitor tracking</a:t>
            </a:r>
            <a:endParaRPr lang="en-US" dirty="0" smtClean="0">
              <a:latin typeface="Raleway"/>
              <a:cs typeface="Raleway"/>
            </a:endParaRPr>
          </a:p>
          <a:p>
            <a:pPr lvl="1"/>
            <a:r>
              <a:rPr lang="en-US" dirty="0" smtClean="0">
                <a:latin typeface="Raleway"/>
                <a:cs typeface="Raleway"/>
              </a:rPr>
              <a:t>Google </a:t>
            </a:r>
            <a:r>
              <a:rPr lang="en-US" dirty="0" smtClean="0">
                <a:latin typeface="Raleway"/>
                <a:cs typeface="Raleway"/>
              </a:rPr>
              <a:t>Analytics</a:t>
            </a:r>
            <a:endParaRPr lang="en-US" dirty="0">
              <a:latin typeface="Raleway"/>
              <a:cs typeface="Raleway"/>
            </a:endParaRPr>
          </a:p>
        </p:txBody>
      </p:sp>
      <p:pic>
        <p:nvPicPr>
          <p:cNvPr id="4" name="Picture 3" descr="Screen Shot 2016-08-10 at 1.42.41 PM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81"/>
          <a:stretch/>
        </p:blipFill>
        <p:spPr>
          <a:xfrm>
            <a:off x="0" y="2971801"/>
            <a:ext cx="9144000" cy="30038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29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Raleway"/>
                <a:cs typeface="Raleway"/>
              </a:rPr>
              <a:t>What are your customers doing?</a:t>
            </a:r>
            <a:endParaRPr lang="en-US" dirty="0">
              <a:solidFill>
                <a:srgbClr val="FFFFFF"/>
              </a:solidFill>
              <a:latin typeface="Raleway"/>
              <a:cs typeface="Raleway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343399"/>
          </a:xfrm>
        </p:spPr>
        <p:txBody>
          <a:bodyPr/>
          <a:lstStyle/>
          <a:p>
            <a:r>
              <a:rPr lang="en-US" dirty="0" smtClean="0">
                <a:latin typeface="Raleway"/>
                <a:cs typeface="Raleway"/>
              </a:rPr>
              <a:t>Heat Mapping and behavior tracking</a:t>
            </a:r>
            <a:endParaRPr lang="en-US" dirty="0" smtClean="0">
              <a:latin typeface="Raleway"/>
              <a:cs typeface="Raleway"/>
            </a:endParaRPr>
          </a:p>
          <a:p>
            <a:pPr lvl="1"/>
            <a:r>
              <a:rPr lang="en-US" dirty="0" err="1" smtClean="0">
                <a:latin typeface="Raleway"/>
                <a:cs typeface="Raleway"/>
              </a:rPr>
              <a:t>MouseFlow</a:t>
            </a:r>
            <a:endParaRPr lang="en-US" dirty="0">
              <a:latin typeface="Raleway"/>
              <a:cs typeface="Raleway"/>
            </a:endParaRPr>
          </a:p>
        </p:txBody>
      </p:sp>
      <p:pic>
        <p:nvPicPr>
          <p:cNvPr id="5" name="Picture 4" descr="heatmapping 0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32"/>
          <a:stretch/>
        </p:blipFill>
        <p:spPr>
          <a:xfrm>
            <a:off x="4593441" y="1143001"/>
            <a:ext cx="4644138" cy="4800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42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412</Words>
  <Application>Microsoft Macintosh PowerPoint</Application>
  <PresentationFormat>On-screen Show (4:3)</PresentationFormat>
  <Paragraphs>89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About Me</vt:lpstr>
      <vt:lpstr>Experience in Business</vt:lpstr>
      <vt:lpstr>If You Only Remember One Thing….</vt:lpstr>
      <vt:lpstr>Before we get started</vt:lpstr>
      <vt:lpstr>Visualizing Business Data Analysis</vt:lpstr>
      <vt:lpstr>Online Customer Behavior</vt:lpstr>
      <vt:lpstr>Where are your customers going?</vt:lpstr>
      <vt:lpstr>What are your customers doing?</vt:lpstr>
      <vt:lpstr>What is your customer saying?</vt:lpstr>
      <vt:lpstr>Are you where your customer is?</vt:lpstr>
      <vt:lpstr>Point of Sale Data</vt:lpstr>
      <vt:lpstr>Inventory Data Analysis</vt:lpstr>
      <vt:lpstr>Customer Data Analysis</vt:lpstr>
      <vt:lpstr>Internal Processes</vt:lpstr>
      <vt:lpstr>Employee Efficiency</vt:lpstr>
      <vt:lpstr>Customer Intelligence</vt:lpstr>
      <vt:lpstr>Examples</vt:lpstr>
      <vt:lpstr>Customer Behavior</vt:lpstr>
      <vt:lpstr>Intelligent Remarketing</vt:lpstr>
      <vt:lpstr>Process Automation</vt:lpstr>
      <vt:lpstr>Make sure you remember:</vt:lpstr>
      <vt:lpstr>To Sum Up…</vt:lpstr>
      <vt:lpstr>Thanks!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Harrison</cp:lastModifiedBy>
  <cp:revision>39</cp:revision>
  <dcterms:created xsi:type="dcterms:W3CDTF">2014-06-28T13:06:38Z</dcterms:created>
  <dcterms:modified xsi:type="dcterms:W3CDTF">2016-08-10T21:18:27Z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E9E0DACA-D549-4D0C-A0F3-FC4053387233</vt:lpwstr>
  </property>
  <property fmtid="{D5CDD505-2E9C-101B-9397-08002B2CF9AE}" pid="3" name="ArticulatePath">
    <vt:lpwstr>Symposium_Presenter TEMPLATE</vt:lpwstr>
  </property>
</Properties>
</file>